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6" r:id="rId6"/>
    <p:sldId id="378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27" autoAdjust="0"/>
    <p:restoredTop sz="94679" autoAdjust="0"/>
  </p:normalViewPr>
  <p:slideViewPr>
    <p:cSldViewPr snapToGrid="0">
      <p:cViewPr varScale="1">
        <p:scale>
          <a:sx n="117" d="100"/>
          <a:sy n="117" d="100"/>
        </p:scale>
        <p:origin x="114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8289" y="52301"/>
            <a:ext cx="352425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</a:t>
            </a:r>
            <a:r>
              <a:rPr lang="en-GB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#99</a:t>
            </a:r>
            <a:r>
              <a:rPr lang="sv-SE" altLang="en-US" sz="16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21 - 24 March 2023, Rotterdam, Netherlands</a:t>
            </a:r>
            <a:endParaRPr lang="en-US" sz="11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/>
            </a:r>
            <a:br>
              <a:rPr lang="en-GB" altLang="en-US" dirty="0"/>
            </a:br>
            <a:r>
              <a:rPr lang="en-GB" altLang="en-US" dirty="0" smtClean="0"/>
              <a:t>Proposed </a:t>
            </a:r>
            <a:r>
              <a:rPr lang="en-US" altLang="en-US" dirty="0" smtClean="0"/>
              <a:t>H</a:t>
            </a:r>
            <a:r>
              <a:rPr lang="en-US" altLang="zh-CN" dirty="0" smtClean="0"/>
              <a:t>igh </a:t>
            </a:r>
            <a:r>
              <a:rPr lang="en-US" altLang="zh-CN" dirty="0"/>
              <a:t>L</a:t>
            </a:r>
            <a:r>
              <a:rPr lang="en-US" altLang="zh-CN" dirty="0" smtClean="0"/>
              <a:t>evel </a:t>
            </a:r>
            <a:r>
              <a:rPr lang="en-US" altLang="zh-CN" dirty="0"/>
              <a:t>P</a:t>
            </a:r>
            <a:r>
              <a:rPr lang="en-US" altLang="zh-CN" dirty="0" smtClean="0"/>
              <a:t>rinciples for Rel-19 planning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Xiaomi</a:t>
            </a:r>
            <a:endParaRPr lang="en-GB" altLang="en-US" dirty="0"/>
          </a:p>
        </p:txBody>
      </p:sp>
      <p:sp>
        <p:nvSpPr>
          <p:cNvPr id="2" name="矩形 1"/>
          <p:cNvSpPr/>
          <p:nvPr/>
        </p:nvSpPr>
        <p:spPr>
          <a:xfrm>
            <a:off x="5426586" y="424525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SP-230340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D883A0-CE4A-4C1E-B75B-798324E68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A546DB-8E38-428B-A436-56C92B24E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273" y="1816389"/>
            <a:ext cx="10515600" cy="3706956"/>
          </a:xfrm>
        </p:spPr>
        <p:txBody>
          <a:bodyPr/>
          <a:lstStyle/>
          <a:p>
            <a:r>
              <a:rPr lang="en-US" altLang="zh-CN" dirty="0"/>
              <a:t>SA#98e approved “two step Rel-19 SA Stage2 content approvals” </a:t>
            </a:r>
            <a:r>
              <a:rPr lang="en-US" altLang="zh-CN" dirty="0" smtClean="0"/>
              <a:t>for R19 planning</a:t>
            </a:r>
            <a:r>
              <a:rPr lang="en-US" altLang="zh-CN" dirty="0" smtClean="0"/>
              <a:t> </a:t>
            </a:r>
            <a:r>
              <a:rPr lang="en-US" altLang="zh-CN" dirty="0" smtClean="0"/>
              <a:t>(SP-221353).</a:t>
            </a:r>
          </a:p>
          <a:p>
            <a:pPr lvl="1"/>
            <a:r>
              <a:rPr lang="en-US" altLang="zh-CN" dirty="0" smtClean="0"/>
              <a:t>Sep </a:t>
            </a:r>
            <a:r>
              <a:rPr lang="en-US" altLang="zh-CN" dirty="0"/>
              <a:t>2023 SA#101(-e): Approve 1st part of </a:t>
            </a:r>
            <a:r>
              <a:rPr lang="en-US" altLang="zh-CN" dirty="0" smtClean="0"/>
              <a:t>package</a:t>
            </a:r>
          </a:p>
          <a:p>
            <a:pPr lvl="1"/>
            <a:r>
              <a:rPr lang="en-US" altLang="zh-CN" dirty="0" smtClean="0"/>
              <a:t>Dec </a:t>
            </a:r>
            <a:r>
              <a:rPr lang="en-US" altLang="zh-CN" dirty="0"/>
              <a:t>2023 SA#102(-e): Approve final package with </a:t>
            </a:r>
            <a:r>
              <a:rPr lang="en-US" altLang="zh-CN" dirty="0" smtClean="0"/>
              <a:t>RAN/CT</a:t>
            </a:r>
          </a:p>
          <a:p>
            <a:r>
              <a:rPr lang="en-US" altLang="zh-CN" dirty="0" smtClean="0"/>
              <a:t> However, how </a:t>
            </a:r>
            <a:r>
              <a:rPr lang="en-US" altLang="zh-CN" dirty="0"/>
              <a:t>the work package can be split between Sep and Dec (e.g. how many and if SIDs can start already in September) is TBD</a:t>
            </a:r>
            <a:r>
              <a:rPr lang="en-US" altLang="zh-CN" dirty="0" smtClean="0"/>
              <a:t>.</a:t>
            </a:r>
          </a:p>
          <a:p>
            <a:r>
              <a:rPr lang="en-GB" altLang="en-US" dirty="0" smtClean="0"/>
              <a:t>This paper proposes the </a:t>
            </a:r>
            <a:r>
              <a:rPr lang="en-US" altLang="en-US" dirty="0" smtClean="0"/>
              <a:t>h</a:t>
            </a:r>
            <a:r>
              <a:rPr lang="en-US" altLang="zh-CN" dirty="0" smtClean="0"/>
              <a:t>igh level principles </a:t>
            </a:r>
            <a:r>
              <a:rPr lang="en-US" altLang="zh-CN" dirty="0"/>
              <a:t>for Rel-19 planning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43837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75D355-001B-4B0B-9FEB-E040D999C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08ADB7-01D7-42DD-8127-7713CCB43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149" y="1912452"/>
            <a:ext cx="12007851" cy="3954029"/>
          </a:xfrm>
        </p:spPr>
        <p:txBody>
          <a:bodyPr/>
          <a:lstStyle/>
          <a:p>
            <a:pPr lvl="0"/>
            <a:r>
              <a:rPr lang="en-US" sz="2000" dirty="0" smtClean="0"/>
              <a:t>Maximum number of the whole R19 SA2 SIDs package (</a:t>
            </a:r>
            <a:r>
              <a:rPr lang="en-US" altLang="zh-CN" sz="2000" dirty="0" err="1" smtClean="0"/>
              <a:t>Max_total</a:t>
            </a:r>
            <a:r>
              <a:rPr lang="en-US" sz="2000" dirty="0" smtClean="0"/>
              <a:t>) is determined on SA#100, e.g. 15.</a:t>
            </a:r>
          </a:p>
          <a:p>
            <a:pPr>
              <a:lnSpc>
                <a:spcPct val="100000"/>
              </a:lnSpc>
            </a:pPr>
            <a:r>
              <a:rPr lang="en-US" altLang="zh-CN" sz="2000" dirty="0" smtClean="0"/>
              <a:t>The study work of the R19 </a:t>
            </a:r>
            <a:r>
              <a:rPr lang="en-US" altLang="zh-CN" sz="2000" dirty="0"/>
              <a:t>SA2 SIDs approved in the first work </a:t>
            </a:r>
            <a:r>
              <a:rPr lang="en-US" altLang="zh-CN" sz="2000" dirty="0" smtClean="0"/>
              <a:t>package on SA#101 can start from September. </a:t>
            </a:r>
          </a:p>
          <a:p>
            <a:pPr>
              <a:lnSpc>
                <a:spcPct val="100000"/>
              </a:lnSpc>
            </a:pPr>
            <a:r>
              <a:rPr lang="en-US" altLang="zh-CN" sz="2000" dirty="0" smtClean="0"/>
              <a:t>Maximum </a:t>
            </a:r>
            <a:r>
              <a:rPr lang="en-US" altLang="zh-CN" sz="2000" dirty="0"/>
              <a:t>number of the R19 SA2 </a:t>
            </a:r>
            <a:r>
              <a:rPr lang="en-US" altLang="zh-CN" sz="2000" dirty="0" smtClean="0"/>
              <a:t>SIDs approved in the first </a:t>
            </a:r>
            <a:r>
              <a:rPr lang="en-US" altLang="zh-CN" sz="2000" dirty="0"/>
              <a:t>work </a:t>
            </a:r>
            <a:r>
              <a:rPr lang="en-US" altLang="zh-CN" sz="2000" dirty="0" smtClean="0"/>
              <a:t>package (</a:t>
            </a:r>
            <a:r>
              <a:rPr lang="en-US" altLang="zh-CN" sz="2000" dirty="0" err="1" smtClean="0"/>
              <a:t>Max_first</a:t>
            </a:r>
            <a:r>
              <a:rPr lang="en-US" altLang="zh-CN" sz="2000" dirty="0" smtClean="0"/>
              <a:t>) </a:t>
            </a:r>
            <a:r>
              <a:rPr lang="en-US" altLang="zh-CN" sz="2000" dirty="0"/>
              <a:t>is determined on </a:t>
            </a:r>
            <a:r>
              <a:rPr lang="en-US" altLang="zh-CN" sz="2000" dirty="0" smtClean="0"/>
              <a:t>SA#100 based on the </a:t>
            </a:r>
            <a:r>
              <a:rPr lang="en-US" altLang="zh-CN" sz="2000" dirty="0"/>
              <a:t>planned TU allocation for the R19 SA2 SIDs in </a:t>
            </a:r>
            <a:r>
              <a:rPr lang="en-US" altLang="zh-CN" sz="2000" dirty="0" smtClean="0"/>
              <a:t>Q4</a:t>
            </a:r>
            <a:endParaRPr lang="en-US" altLang="zh-CN" sz="2000" dirty="0"/>
          </a:p>
          <a:p>
            <a:pPr lvl="1">
              <a:lnSpc>
                <a:spcPct val="100000"/>
              </a:lnSpc>
            </a:pPr>
            <a:r>
              <a:rPr lang="en-US" altLang="zh-CN" sz="1600" dirty="0" smtClean="0"/>
              <a:t>The </a:t>
            </a:r>
            <a:r>
              <a:rPr lang="en-US" altLang="zh-CN" sz="1600" dirty="0"/>
              <a:t>TU </a:t>
            </a:r>
            <a:r>
              <a:rPr lang="en-US" altLang="zh-CN" sz="1600" dirty="0" smtClean="0"/>
              <a:t>planned for </a:t>
            </a:r>
            <a:r>
              <a:rPr lang="en-US" altLang="zh-CN" sz="1600" dirty="0"/>
              <a:t>the R19 SA2 SIDs </a:t>
            </a:r>
            <a:r>
              <a:rPr lang="en-US" altLang="zh-CN" sz="1600" dirty="0" smtClean="0"/>
              <a:t>in Q4 has to consider the balance of R18 maintenance, R19 study and R19 new SID discussion</a:t>
            </a:r>
          </a:p>
          <a:p>
            <a:pPr>
              <a:lnSpc>
                <a:spcPct val="100000"/>
              </a:lnSpc>
            </a:pPr>
            <a:r>
              <a:rPr lang="en-US" altLang="zh-CN" sz="2000" dirty="0" smtClean="0"/>
              <a:t>If the number of the approved </a:t>
            </a:r>
            <a:r>
              <a:rPr lang="en-US" altLang="zh-CN" sz="2000" dirty="0"/>
              <a:t>R19 SA2 SIDs in the first work package </a:t>
            </a:r>
            <a:r>
              <a:rPr lang="en-US" altLang="zh-CN" sz="2000" dirty="0" smtClean="0"/>
              <a:t>is over </a:t>
            </a:r>
            <a:r>
              <a:rPr lang="en-US" altLang="zh-CN" sz="2000" dirty="0" err="1" smtClean="0"/>
              <a:t>Max_first</a:t>
            </a:r>
            <a:r>
              <a:rPr lang="en-US" altLang="zh-CN" sz="2000" dirty="0" smtClean="0"/>
              <a:t>, </a:t>
            </a:r>
            <a:r>
              <a:rPr lang="en-US" altLang="zh-CN" sz="2000" dirty="0" err="1" smtClean="0"/>
              <a:t>Max_first</a:t>
            </a:r>
            <a:r>
              <a:rPr lang="en-US" altLang="zh-CN" sz="2000" dirty="0" smtClean="0"/>
              <a:t> SIDs with </a:t>
            </a:r>
            <a:r>
              <a:rPr lang="en-US" altLang="zh-CN" sz="2000" smtClean="0"/>
              <a:t>overall 5GS impact </a:t>
            </a:r>
            <a:r>
              <a:rPr lang="en-US" altLang="zh-CN" sz="2000" dirty="0" smtClean="0"/>
              <a:t>and with highest TU number are prioritized to start the work in Q4 </a:t>
            </a:r>
          </a:p>
          <a:p>
            <a:pPr lvl="1">
              <a:lnSpc>
                <a:spcPct val="100000"/>
              </a:lnSpc>
            </a:pPr>
            <a:r>
              <a:rPr lang="en-US" altLang="zh-CN" sz="1600" dirty="0" smtClean="0"/>
              <a:t>TU estimation of each objective should be reasonable and well justified</a:t>
            </a:r>
          </a:p>
          <a:p>
            <a:pPr>
              <a:lnSpc>
                <a:spcPct val="100000"/>
              </a:lnSpc>
            </a:pPr>
            <a:r>
              <a:rPr lang="en-US" altLang="zh-CN" sz="2000" dirty="0"/>
              <a:t>If the </a:t>
            </a:r>
            <a:r>
              <a:rPr lang="en-US" altLang="zh-CN" sz="2000" dirty="0" smtClean="0"/>
              <a:t>number </a:t>
            </a:r>
            <a:r>
              <a:rPr lang="en-US" altLang="zh-CN" sz="2000" dirty="0"/>
              <a:t>of the approved </a:t>
            </a:r>
            <a:r>
              <a:rPr lang="en-US" altLang="zh-CN" sz="2000" dirty="0" smtClean="0"/>
              <a:t>SIDs of </a:t>
            </a:r>
            <a:r>
              <a:rPr lang="en-US" altLang="zh-CN" sz="2000" dirty="0"/>
              <a:t>the whole R19 SA2 SIDs package</a:t>
            </a:r>
            <a:r>
              <a:rPr lang="en-US" altLang="zh-CN" sz="2000" dirty="0" smtClean="0"/>
              <a:t> is </a:t>
            </a:r>
            <a:r>
              <a:rPr lang="en-US" altLang="zh-CN" sz="2000" dirty="0"/>
              <a:t>over </a:t>
            </a:r>
            <a:r>
              <a:rPr lang="en-US" altLang="zh-CN" sz="2000" dirty="0" err="1" smtClean="0"/>
              <a:t>Max_total</a:t>
            </a:r>
            <a:r>
              <a:rPr lang="en-US" altLang="zh-CN" sz="2000" dirty="0" smtClean="0"/>
              <a:t>, prioritization is expected to take place on SA#102. All the approved </a:t>
            </a:r>
            <a:r>
              <a:rPr lang="en-US" altLang="zh-CN" sz="2000" dirty="0"/>
              <a:t>R19 SA2 </a:t>
            </a:r>
            <a:r>
              <a:rPr lang="en-US" altLang="zh-CN" sz="2000" dirty="0" smtClean="0"/>
              <a:t>SIDs, except the </a:t>
            </a:r>
            <a:r>
              <a:rPr lang="en-US" altLang="zh-CN" sz="2000" dirty="0" err="1" smtClean="0"/>
              <a:t>Max_first</a:t>
            </a:r>
            <a:r>
              <a:rPr lang="en-US" altLang="zh-CN" sz="2000" dirty="0" smtClean="0"/>
              <a:t> SIDs, are subject to prioritization.</a:t>
            </a:r>
          </a:p>
        </p:txBody>
      </p:sp>
    </p:spTree>
    <p:extLst>
      <p:ext uri="{BB962C8B-B14F-4D97-AF65-F5344CB8AC3E}">
        <p14:creationId xmlns:p14="http://schemas.microsoft.com/office/powerpoint/2010/main" val="245475719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280d8efa-eff2-4910-88d2-79ca146720c4"/>
    <ds:schemaRef ds:uri="http://schemas.microsoft.com/office/infopath/2007/PartnerControls"/>
    <ds:schemaRef ds:uri="679a257e-872f-4c98-9e8a-0a9c104f72cd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5993</TotalTime>
  <Words>285</Words>
  <Application>Microsoft Office PowerPoint</Application>
  <PresentationFormat>宽屏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 Proposed High Level Principles for Rel-19 planning</vt:lpstr>
      <vt:lpstr>Background</vt:lpstr>
      <vt:lpstr>Proposals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Mi</cp:lastModifiedBy>
  <cp:revision>650</cp:revision>
  <dcterms:created xsi:type="dcterms:W3CDTF">2010-02-05T13:52:04Z</dcterms:created>
  <dcterms:modified xsi:type="dcterms:W3CDTF">2023-03-15T16:34:47Z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(3)8EG1w36Pd2lcg365qlrIanBH1Oi24owyTqyPfDt2XkGw2ypl1ZOrLgYBsKBnKZqTUZBZ6IgZ
rhStJPGEuoZYJEQ5+toS9+pyG79DuberD/bScFjOYzelonT6pMwSJRF/tA/G7L3SQHfj5gmT
+3n5h9Mn3PoP/olIIr413kbJEgmGzzWkszIkeJM69z8H020ORIy0dbKOYuTnMXhchFgYtc9k
Bni+e22HWoGkd6e0mu</vt:lpwstr>
  </property>
  <property fmtid="{D5CDD505-2E9C-101B-9397-08002B2CF9AE}" pid="4" name="_2015_ms_pID_7253431">
    <vt:lpwstr>ACTrrPX3F0Tr69IUK6hW8SygS5F+vfOAStjosoDRZ+itp3C4MRuj17
6suaMWmCVtqkEodtP/pcrCLUBLfFZ2YZTXxj3qNXL+9GnPwzoOn3QfOKT+ZIIzeOup2P5y7x
1W95ybsZBaUUG2GsF+NMkT2i+EE0+uDWFPIBvXb/i0EcVVl4dpYPEWOq8FC70LirQfmA0yBr
hDe6Uss9wHQ8XYQaZC1wKfJA7RhQdNHfK9FL</vt:lpwstr>
  </property>
  <property fmtid="{D5CDD505-2E9C-101B-9397-08002B2CF9AE}" pid="5" name="_2015_ms_pID_7253432">
    <vt:lpwstr>XQ==</vt:lpwstr>
  </property>
</Properties>
</file>